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16"/>
  </p:notesMasterIdLst>
  <p:handoutMasterIdLst>
    <p:handoutMasterId r:id="rId17"/>
  </p:handout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74" r:id="rId12"/>
    <p:sldId id="269" r:id="rId13"/>
    <p:sldId id="273" r:id="rId14"/>
    <p:sldId id="27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FF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945" autoAdjust="0"/>
  </p:normalViewPr>
  <p:slideViewPr>
    <p:cSldViewPr>
      <p:cViewPr varScale="1">
        <p:scale>
          <a:sx n="64" d="100"/>
          <a:sy n="64" d="100"/>
        </p:scale>
        <p:origin x="-148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AFB034-BF33-467E-ABD6-8139F9954162}" type="datetimeFigureOut">
              <a:rPr lang="ru-RU" smtClean="0"/>
              <a:t>03.10.2018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B274C0-31B1-4209-8E20-138F80504CC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5998F2-E053-4CA6-8F96-658DC769B8C5}" type="datetimeFigureOut">
              <a:rPr lang="ru-RU" smtClean="0"/>
              <a:t>03.10.2018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4E9A33-8266-4F94-BD46-F99F44A2256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141E3-44C9-4D9D-8B7E-C95533FC3283}" type="datetime1">
              <a:rPr lang="ru-RU" smtClean="0"/>
              <a:t>03.10.2018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AB2F9-CBF3-44F5-BEA4-1D8941F01255}" type="datetime1">
              <a:rPr lang="ru-RU" smtClean="0"/>
              <a:t>03.10.2018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816A4-3F37-4FC6-96EB-55C71F5570A2}" type="datetime1">
              <a:rPr lang="ru-RU" smtClean="0"/>
              <a:t>03.10.2018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131BB-B973-4C7B-8335-5A3D6D50A72A}" type="datetime1">
              <a:rPr lang="ru-RU" smtClean="0"/>
              <a:t>03.10.2018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77F7E-EC4F-42F0-BC9C-EE08DB3AEE98}" type="datetime1">
              <a:rPr lang="ru-RU" smtClean="0"/>
              <a:t>03.10.2018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256B6-7BF2-415E-A74B-C49FE4D1AC75}" type="datetime1">
              <a:rPr lang="ru-RU" smtClean="0"/>
              <a:t>03.10.2018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575FF-A06E-4B9C-9368-0A5FAAA420DC}" type="datetime1">
              <a:rPr lang="ru-RU" smtClean="0"/>
              <a:t>03.10.2018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A5EB7-B7BD-4ADD-A08D-A75D3B2D9181}" type="datetime1">
              <a:rPr lang="ru-RU" smtClean="0"/>
              <a:t>03.10.2018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7963E-DAA1-4B93-B82C-4A73D0C16478}" type="datetime1">
              <a:rPr lang="ru-RU" smtClean="0"/>
              <a:t>03.10.2018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81EEA-4E37-4CC5-BE2B-8C39B2004679}" type="datetime1">
              <a:rPr lang="ru-RU" smtClean="0"/>
              <a:t>03.10.2018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B71CEF58-9321-4467-BD0D-83901E65EF9C}" type="datetime1">
              <a:rPr lang="ru-RU" smtClean="0"/>
              <a:t>03.10.2018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789D4F26-41CB-4CC0-84C1-57D40FEAEDB5}" type="datetime1">
              <a:rPr lang="ru-RU" smtClean="0"/>
              <a:t>03.10.2018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0"/>
            <a:ext cx="5286412" cy="485776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Причины подросткового суицида.</a:t>
            </a:r>
            <a:br>
              <a:rPr lang="ru-RU" dirty="0" smtClean="0"/>
            </a:br>
            <a:r>
              <a:rPr lang="ru-RU" dirty="0" smtClean="0"/>
              <a:t>Роль взрослых в оказании помощи</a:t>
            </a:r>
            <a:br>
              <a:rPr lang="ru-RU" dirty="0" smtClean="0"/>
            </a:br>
            <a:r>
              <a:rPr lang="ru-RU" dirty="0" smtClean="0"/>
              <a:t>подростку в кризисных ситуациях.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472" y="5857892"/>
            <a:ext cx="6000792" cy="1000108"/>
          </a:xfrm>
        </p:spPr>
        <p:txBody>
          <a:bodyPr>
            <a:normAutofit/>
          </a:bodyPr>
          <a:lstStyle/>
          <a:p>
            <a:pPr algn="r"/>
            <a:r>
              <a:rPr lang="ru-RU" sz="2400" b="1" dirty="0" smtClean="0"/>
              <a:t>Психолог: Роженко Виктория Акифовна</a:t>
            </a:r>
            <a:endParaRPr lang="ru-RU" sz="2400" b="1" dirty="0"/>
          </a:p>
        </p:txBody>
      </p:sp>
      <p:pic>
        <p:nvPicPr>
          <p:cNvPr id="1026" name="Picture 2" descr="H:\Documents and Settings\user\Рабочий стол\Суицид\images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72264" y="0"/>
            <a:ext cx="2620676" cy="6858000"/>
          </a:xfrm>
          <a:prstGeom prst="rect">
            <a:avLst/>
          </a:prstGeom>
          <a:noFill/>
        </p:spPr>
      </p:pic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0" y="5143512"/>
            <a:ext cx="657226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«Вся наша жизнь зависит от того, из какой детской мы вышли».</a:t>
            </a:r>
            <a:b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Ю.В. Катин – Ярцев.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42984"/>
            <a:ext cx="8077200" cy="388621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3300" dirty="0" smtClean="0"/>
              <a:t>Что делать?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507288" cy="161736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ЧТО МОЖЕТ </a:t>
            </a:r>
            <a:r>
              <a:rPr lang="ru-RU" dirty="0" smtClean="0"/>
              <a:t> УДЕРЖАТЬ </a:t>
            </a:r>
            <a:r>
              <a:rPr lang="ru-RU" dirty="0" smtClean="0"/>
              <a:t>подростка от суицида: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556792"/>
            <a:ext cx="9144000" cy="5301207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Установите </a:t>
            </a:r>
            <a:r>
              <a:rPr lang="ru-RU" dirty="0" smtClean="0"/>
              <a:t>заботливые взаимоотношения с ребенком</a:t>
            </a:r>
          </a:p>
          <a:p>
            <a:r>
              <a:rPr lang="ru-RU" dirty="0" smtClean="0"/>
              <a:t>Будьте внимательным слушателем</a:t>
            </a:r>
          </a:p>
          <a:p>
            <a:r>
              <a:rPr lang="ru-RU" dirty="0" smtClean="0"/>
              <a:t>Будьте искренними в общении, спокойно и доходчиво спрашивайте о тревожащей ситуации</a:t>
            </a:r>
          </a:p>
          <a:p>
            <a:r>
              <a:rPr lang="ru-RU" dirty="0" smtClean="0"/>
              <a:t>Помогите определить источник психического дискомфорта</a:t>
            </a:r>
          </a:p>
          <a:p>
            <a:r>
              <a:rPr lang="ru-RU" dirty="0" smtClean="0"/>
              <a:t>Вселяйте надежду, что все проблемы можно решить конструктивно</a:t>
            </a:r>
          </a:p>
          <a:p>
            <a:r>
              <a:rPr lang="ru-RU" dirty="0" smtClean="0"/>
              <a:t>Помогите ребенку осознать его личностные ресурсы</a:t>
            </a:r>
          </a:p>
          <a:p>
            <a:r>
              <a:rPr lang="ru-RU" dirty="0" smtClean="0"/>
              <a:t>Окажите поддержку в успешной реализации ребенка в настоящем и помогите определить перспективу на будущее</a:t>
            </a:r>
          </a:p>
          <a:p>
            <a:pPr algn="ctr">
              <a:buNone/>
            </a:pPr>
            <a:r>
              <a:rPr lang="ru-RU" b="1" dirty="0" smtClean="0"/>
              <a:t>Внимательно выслушайте подростка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4965200" cy="2309996"/>
          </a:xfrm>
        </p:spPr>
        <p:txBody>
          <a:bodyPr>
            <a:normAutofit/>
          </a:bodyPr>
          <a:lstStyle/>
          <a:p>
            <a:pPr algn="ctr"/>
            <a:r>
              <a:rPr lang="ru-RU" sz="7200" dirty="0" smtClean="0"/>
              <a:t>Поддержка</a:t>
            </a:r>
            <a:endParaRPr lang="ru-RU" sz="7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2714620"/>
            <a:ext cx="8022336" cy="3857652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ru-RU" sz="44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Вернуть ощущение «нужности» и необходимости</a:t>
            </a:r>
          </a:p>
          <a:p>
            <a:pPr>
              <a:buFont typeface="Arial" pitchFamily="34" charset="0"/>
              <a:buChar char="•"/>
            </a:pPr>
            <a:r>
              <a:rPr lang="ru-RU" sz="44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Вернуть утраченный смысл жизни </a:t>
            </a:r>
          </a:p>
          <a:p>
            <a:pPr>
              <a:buFont typeface="Arial" pitchFamily="34" charset="0"/>
              <a:buChar char="•"/>
            </a:pPr>
            <a:r>
              <a:rPr lang="ru-RU" sz="44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Показать, что вы его любите. 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7170" name="Picture 2" descr="H:\Documents and Settings\user\Рабочий стол\Суицид\images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43702" y="214290"/>
            <a:ext cx="2286016" cy="2286016"/>
          </a:xfrm>
          <a:prstGeom prst="rect">
            <a:avLst/>
          </a:prstGeom>
          <a:noFill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СОВЕТЫ ДЛЯ РОДИТЕЛЕЙ </a:t>
            </a:r>
            <a:r>
              <a:rPr lang="ru-RU" dirty="0" smtClean="0"/>
              <a:t>ПО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556792"/>
            <a:ext cx="8712968" cy="5112568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b="1" dirty="0" smtClean="0"/>
              <a:t>1</a:t>
            </a:r>
            <a:r>
              <a:rPr lang="ru-RU" b="1" dirty="0" smtClean="0"/>
              <a:t>. Открыто обсуждайте семейные и внутренние проблемы детей.</a:t>
            </a:r>
            <a:endParaRPr lang="ru-RU" dirty="0" smtClean="0"/>
          </a:p>
          <a:p>
            <a:pPr>
              <a:buNone/>
            </a:pPr>
            <a:r>
              <a:rPr lang="ru-RU" b="1" dirty="0" smtClean="0"/>
              <a:t>2. Помогайте своим детям строить реальные цели в жизни и стремиться к ним.</a:t>
            </a:r>
            <a:endParaRPr lang="ru-RU" dirty="0" smtClean="0"/>
          </a:p>
          <a:p>
            <a:pPr>
              <a:buNone/>
            </a:pPr>
            <a:r>
              <a:rPr lang="ru-RU" b="1" dirty="0" smtClean="0"/>
              <a:t>3. Обязательно содействуйте в преодолении препятствий.</a:t>
            </a:r>
            <a:endParaRPr lang="ru-RU" dirty="0" smtClean="0"/>
          </a:p>
          <a:p>
            <a:pPr>
              <a:buNone/>
            </a:pPr>
            <a:r>
              <a:rPr lang="ru-RU" b="1" dirty="0" smtClean="0"/>
              <a:t>4. Любые стоящие положительные начинания молодых людей одобряйте словом и делом.</a:t>
            </a:r>
            <a:endParaRPr lang="ru-RU" dirty="0" smtClean="0"/>
          </a:p>
          <a:p>
            <a:pPr>
              <a:buNone/>
            </a:pPr>
            <a:r>
              <a:rPr lang="ru-RU" b="1" dirty="0" smtClean="0"/>
              <a:t>5. Ни при каких обстоятельствах не применяйте физические наказания.</a:t>
            </a:r>
            <a:endParaRPr lang="ru-RU" dirty="0" smtClean="0"/>
          </a:p>
          <a:p>
            <a:pPr>
              <a:buNone/>
            </a:pPr>
            <a:r>
              <a:rPr lang="ru-RU" b="1" dirty="0" smtClean="0"/>
              <a:t>6. Больше любите своих подрастающих детей, будьте внимательными и, что особенно важно, деликатными с ними.</a:t>
            </a:r>
            <a:endParaRPr lang="ru-RU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428604"/>
            <a:ext cx="8405842" cy="4600596"/>
          </a:xfrm>
        </p:spPr>
        <p:txBody>
          <a:bodyPr>
            <a:normAutofit/>
          </a:bodyPr>
          <a:lstStyle/>
          <a:p>
            <a:r>
              <a:rPr lang="ru-RU" sz="8600" dirty="0" smtClean="0"/>
              <a:t>Кто, если не вы?!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85786" y="3429000"/>
            <a:ext cx="8077200" cy="149961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8194" name="Picture 2" descr="H:\Documents and Settings\user\Рабочий стол\Суицид\images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771885"/>
            <a:ext cx="4637605" cy="3086115"/>
          </a:xfrm>
          <a:prstGeom prst="rect">
            <a:avLst/>
          </a:prstGeom>
          <a:noFill/>
        </p:spPr>
      </p:pic>
      <p:pic>
        <p:nvPicPr>
          <p:cNvPr id="8195" name="Picture 3" descr="H:\Documents and Settings\user\Рабочий стол\Суицид\imag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94288" y="2071678"/>
            <a:ext cx="4073486" cy="2857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0"/>
            <a:ext cx="8892480" cy="507207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Почему же подростки пытаются покончить собой?</a:t>
            </a:r>
            <a:br>
              <a:rPr lang="ru-RU" dirty="0" smtClean="0"/>
            </a:br>
            <a:r>
              <a:rPr lang="ru-RU" dirty="0" smtClean="0"/>
              <a:t>Какие причины, факторы</a:t>
            </a:r>
            <a:br>
              <a:rPr lang="ru-RU" dirty="0" smtClean="0"/>
            </a:br>
            <a:r>
              <a:rPr lang="ru-RU" dirty="0" smtClean="0"/>
              <a:t>могут способствовать принятию такого решения?</a:t>
            </a:r>
            <a:br>
              <a:rPr lang="ru-RU" dirty="0" smtClean="0"/>
            </a:br>
            <a:r>
              <a:rPr lang="ru-RU" dirty="0" smtClean="0"/>
              <a:t>Какие дети могут совершить такой поступок</a:t>
            </a:r>
            <a:r>
              <a:rPr lang="ru-RU" dirty="0" smtClean="0"/>
              <a:t>? </a:t>
            </a:r>
            <a:r>
              <a:rPr lang="ru-RU" dirty="0" smtClean="0"/>
              <a:t>Чем объяснить растущее количество самоубийств?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H:\Documents and Settings\user\Рабочий стол\Суицид\images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72199" y="5114925"/>
            <a:ext cx="3071802" cy="1743075"/>
          </a:xfrm>
          <a:prstGeom prst="rect">
            <a:avLst/>
          </a:prstGeom>
          <a:noFill/>
        </p:spPr>
      </p:pic>
      <p:pic>
        <p:nvPicPr>
          <p:cNvPr id="2051" name="Picture 3" descr="H:\Documents and Settings\user\Рабочий стол\Суицид\17757019_34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036355"/>
            <a:ext cx="3143240" cy="1821645"/>
          </a:xfrm>
          <a:prstGeom prst="rect">
            <a:avLst/>
          </a:prstGeom>
          <a:noFill/>
        </p:spPr>
      </p:pic>
      <p:pic>
        <p:nvPicPr>
          <p:cNvPr id="2052" name="Picture 4" descr="H:\Documents and Settings\user\Рабочий стол\Суицид\images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43240" y="5143500"/>
            <a:ext cx="2928958" cy="1714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4179382" cy="1738492"/>
          </a:xfrm>
        </p:spPr>
        <p:txBody>
          <a:bodyPr>
            <a:noAutofit/>
          </a:bodyPr>
          <a:lstStyle/>
          <a:p>
            <a:r>
              <a:rPr lang="ru-RU" sz="6600" dirty="0" smtClean="0"/>
              <a:t>Причины:</a:t>
            </a:r>
            <a:endParaRPr lang="ru-RU" sz="6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2714620"/>
            <a:ext cx="9144000" cy="4143380"/>
          </a:xfrm>
        </p:spPr>
        <p:txBody>
          <a:bodyPr>
            <a:normAutofit fontScale="92500" lnSpcReduction="10000"/>
          </a:bodyPr>
          <a:lstStyle/>
          <a:p>
            <a:pPr>
              <a:buFont typeface="Arial" pitchFamily="34" charset="0"/>
              <a:buChar char="•"/>
            </a:pPr>
            <a:r>
              <a:rPr lang="ru-RU" b="1" dirty="0" smtClean="0">
                <a:solidFill>
                  <a:schemeClr val="accent1"/>
                </a:solidFill>
              </a:rPr>
              <a:t> </a:t>
            </a:r>
            <a:r>
              <a:rPr lang="ru-RU" sz="2400" b="1" dirty="0" smtClean="0">
                <a:solidFill>
                  <a:schemeClr val="accent1"/>
                </a:solidFill>
              </a:rPr>
              <a:t>Отсутствие доброжелательного внимания со стороны взрослых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>
                <a:solidFill>
                  <a:schemeClr val="accent1"/>
                </a:solidFill>
              </a:rPr>
              <a:t>Резкое повышение общего ритма жизни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>
                <a:solidFill>
                  <a:schemeClr val="accent1"/>
                </a:solidFill>
              </a:rPr>
              <a:t>Социально-экономическая дестабилизация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>
                <a:solidFill>
                  <a:schemeClr val="accent1"/>
                </a:solidFill>
              </a:rPr>
              <a:t>Алкоголизм и наркомания среди родителей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>
                <a:solidFill>
                  <a:schemeClr val="accent1"/>
                </a:solidFill>
              </a:rPr>
              <a:t>Жестокое обращение с подростком, психологическое, физическое и сексуальное насилие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>
                <a:solidFill>
                  <a:schemeClr val="accent1"/>
                </a:solidFill>
              </a:rPr>
              <a:t>Алкоголизм и наркомания среди подростков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>
                <a:solidFill>
                  <a:schemeClr val="accent1"/>
                </a:solidFill>
              </a:rPr>
              <a:t>Неуверенность в завтрашнем дне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>
                <a:solidFill>
                  <a:schemeClr val="accent1"/>
                </a:solidFill>
              </a:rPr>
              <a:t>Отсутствие морально-этических ценностей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>
                <a:solidFill>
                  <a:schemeClr val="accent1"/>
                </a:solidFill>
              </a:rPr>
              <a:t>Потеря смысла жизни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>
                <a:solidFill>
                  <a:schemeClr val="accent1"/>
                </a:solidFill>
              </a:rPr>
              <a:t>Низкая самооценка, трудности в самоопределении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>
                <a:solidFill>
                  <a:schemeClr val="accent1"/>
                </a:solidFill>
              </a:rPr>
              <a:t>Бедность эмоциональной и интеллектуальной жизни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>
                <a:solidFill>
                  <a:schemeClr val="accent1"/>
                </a:solidFill>
              </a:rPr>
              <a:t>Безответная влюбленность</a:t>
            </a:r>
          </a:p>
          <a:p>
            <a:endParaRPr lang="ru-RU" dirty="0"/>
          </a:p>
        </p:txBody>
      </p:sp>
      <p:pic>
        <p:nvPicPr>
          <p:cNvPr id="3074" name="Picture 2" descr="H:\Documents and Settings\user\Рабочий стол\Суицид\22718588_7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72132" y="1"/>
            <a:ext cx="3571868" cy="2672522"/>
          </a:xfrm>
          <a:prstGeom prst="rect">
            <a:avLst/>
          </a:prstGeom>
          <a:noFill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28604"/>
            <a:ext cx="8077200" cy="3214710"/>
          </a:xfrm>
        </p:spPr>
        <p:txBody>
          <a:bodyPr>
            <a:normAutofit/>
          </a:bodyPr>
          <a:lstStyle/>
          <a:p>
            <a:pPr algn="ctr"/>
            <a:r>
              <a:rPr lang="ru-RU" sz="6600" dirty="0" smtClean="0"/>
              <a:t>Самая основная причина суицида – </a:t>
            </a:r>
            <a:br>
              <a:rPr lang="ru-RU" sz="6600" dirty="0" smtClean="0"/>
            </a:br>
            <a:r>
              <a:rPr lang="ru-RU" sz="6600" dirty="0" smtClean="0"/>
              <a:t>НЕПОНИМАНИЕ.</a:t>
            </a:r>
            <a:endParaRPr lang="ru-RU" sz="6600" dirty="0"/>
          </a:p>
        </p:txBody>
      </p:sp>
      <p:pic>
        <p:nvPicPr>
          <p:cNvPr id="4099" name="Picture 3" descr="H:\Documents and Settings\user\Рабочий стол\Суицид\images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43703" y="3325833"/>
            <a:ext cx="2500298" cy="3532167"/>
          </a:xfrm>
          <a:prstGeom prst="rect">
            <a:avLst/>
          </a:prstGeom>
          <a:noFill/>
        </p:spPr>
      </p:pic>
      <p:pic>
        <p:nvPicPr>
          <p:cNvPr id="4100" name="Picture 4" descr="H:\Documents and Settings\user\Рабочий стол\Суицид\images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620073"/>
            <a:ext cx="2643206" cy="323792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471488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Попытка самоубийства – это крик о помощи, желание привлечь внимание к своей беде или вызвать сочувствие окружающих. </a:t>
            </a:r>
            <a:br>
              <a:rPr lang="ru-RU" dirty="0" smtClean="0"/>
            </a:br>
            <a:r>
              <a:rPr lang="ru-RU" dirty="0" smtClean="0"/>
              <a:t>Поднимая на себя руку, ребенок прибегает к последнему аргументу в споре с родителями. 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5122" name="Picture 2" descr="H:\Documents and Settings\user\Рабочий стол\Суицид\images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94029" y="4286257"/>
            <a:ext cx="3949971" cy="2571744"/>
          </a:xfrm>
          <a:prstGeom prst="rect">
            <a:avLst/>
          </a:prstGeom>
          <a:noFill/>
        </p:spPr>
      </p:pic>
      <p:pic>
        <p:nvPicPr>
          <p:cNvPr id="5123" name="Picture 3" descr="H:\Documents and Settings\user\Рабочий стол\Суицид\images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4687195"/>
            <a:ext cx="2857488" cy="21708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245287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Как распознать подростка, обдумывающего самоубийство?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5720" y="2643182"/>
            <a:ext cx="8477280" cy="4214818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Нетрудно догадаться по ряду характерных признаков, которые можно разделить на 3 группы: </a:t>
            </a:r>
          </a:p>
          <a:p>
            <a:pPr>
              <a:buFont typeface="Arial" pitchFamily="34" charset="0"/>
              <a:buChar char="•"/>
            </a:pPr>
            <a:r>
              <a:rPr lang="ru-RU" sz="40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словесные</a:t>
            </a:r>
          </a:p>
          <a:p>
            <a:pPr>
              <a:buFont typeface="Arial" pitchFamily="34" charset="0"/>
              <a:buChar char="•"/>
            </a:pPr>
            <a:r>
              <a:rPr lang="ru-RU" sz="40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поведенческие</a:t>
            </a:r>
          </a:p>
          <a:p>
            <a:pPr>
              <a:buFont typeface="Arial" pitchFamily="34" charset="0"/>
              <a:buChar char="•"/>
            </a:pPr>
            <a:r>
              <a:rPr lang="ru-RU" sz="40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ситуационные</a:t>
            </a:r>
            <a:endParaRPr lang="ru-RU" sz="40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СЛОВЕСНЫЕ признаки: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5720" y="2643182"/>
            <a:ext cx="8522370" cy="4214818"/>
          </a:xfrm>
        </p:spPr>
        <p:txBody>
          <a:bodyPr/>
          <a:lstStyle/>
          <a:p>
            <a:pPr lvl="0">
              <a:buSzPct val="130000"/>
              <a:buFont typeface="Corbel" pitchFamily="34" charset="0"/>
              <a:buChar char="•"/>
            </a:pPr>
            <a:r>
              <a:rPr lang="ru-RU" dirty="0" smtClean="0"/>
              <a:t> </a:t>
            </a:r>
            <a:r>
              <a:rPr lang="ru-RU" sz="24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Прямо или косвенно намекать о своем намерении: «Лучше бы мне умереть». «Я больше не буду ни для кого проблемой». «Тебе больше не придется обо мне волноваться». «Скоро все проблемы будут решены». «Вы еще пожалеете, когда я умру!»…</a:t>
            </a:r>
          </a:p>
          <a:p>
            <a:pPr lvl="0">
              <a:buSzPct val="130000"/>
              <a:buFont typeface="Corbel" pitchFamily="34" charset="0"/>
              <a:buChar char="•"/>
            </a:pPr>
            <a:r>
              <a:rPr lang="ru-RU" sz="24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Косвенно намекать о своем намерении: « Я больше не буду ни для кого проблемой»; «Тебе больше не придется обо мне волноваться».</a:t>
            </a:r>
          </a:p>
          <a:p>
            <a:pPr lvl="0">
              <a:buSzPct val="130000"/>
              <a:buFont typeface="Corbel" pitchFamily="34" charset="0"/>
              <a:buChar char="•"/>
            </a:pPr>
            <a:r>
              <a:rPr lang="ru-RU" sz="24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Много шутить  на тему самоубийства.</a:t>
            </a:r>
          </a:p>
          <a:p>
            <a:pPr lvl="0">
              <a:buSzPct val="130000"/>
              <a:buFont typeface="Corbel" pitchFamily="34" charset="0"/>
              <a:buChar char="•"/>
            </a:pPr>
            <a:r>
              <a:rPr lang="ru-RU" sz="24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Проявлять нездоровую заинтересованность вопросами смерти.</a:t>
            </a:r>
          </a:p>
          <a:p>
            <a:pPr>
              <a:buFont typeface="Arial" pitchFamily="34" charset="0"/>
              <a:buChar char="•"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118872"/>
            <a:ext cx="5857916" cy="2309996"/>
          </a:xfrm>
        </p:spPr>
        <p:txBody>
          <a:bodyPr>
            <a:normAutofit/>
          </a:bodyPr>
          <a:lstStyle/>
          <a:p>
            <a:r>
              <a:rPr lang="ru-RU" dirty="0" smtClean="0"/>
              <a:t>ПОВЕДЕНЧЕСКИЕ признаки: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4282" y="2714620"/>
            <a:ext cx="8715436" cy="4143380"/>
          </a:xfrm>
        </p:spPr>
        <p:txBody>
          <a:bodyPr>
            <a:normAutofit fontScale="85000" lnSpcReduction="10000"/>
          </a:bodyPr>
          <a:lstStyle/>
          <a:p>
            <a:pPr lvl="0">
              <a:buSzPct val="130000"/>
              <a:buFont typeface="Arial" pitchFamily="34" charset="0"/>
              <a:buChar char="•"/>
            </a:pPr>
            <a:r>
              <a:rPr lang="ru-RU" sz="25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Раздавать другим вещи, имеющие большую личную значимость, окончательно приводить в порядок дела, мириться с давними врагами.</a:t>
            </a:r>
          </a:p>
          <a:p>
            <a:pPr lvl="0">
              <a:buSzPct val="130000"/>
              <a:buFont typeface="Arial" pitchFamily="34" charset="0"/>
              <a:buChar char="•"/>
            </a:pPr>
            <a:r>
              <a:rPr lang="ru-RU" sz="25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Демонстрировать радикальные перемены в поведении, такие, как:</a:t>
            </a:r>
          </a:p>
          <a:p>
            <a:pPr>
              <a:buSzPct val="130000"/>
            </a:pPr>
            <a:r>
              <a:rPr lang="ru-RU" sz="25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– в еде – есть слишком мало или слишком много;</a:t>
            </a:r>
          </a:p>
          <a:p>
            <a:pPr>
              <a:buSzPct val="130000"/>
            </a:pPr>
            <a:r>
              <a:rPr lang="ru-RU" sz="25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– во сне – спать слишком мало или слишком много;</a:t>
            </a:r>
          </a:p>
          <a:p>
            <a:pPr>
              <a:buSzPct val="130000"/>
            </a:pPr>
            <a:r>
              <a:rPr lang="ru-RU" sz="25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- во внешнем виде – стать например неряшливым;</a:t>
            </a:r>
          </a:p>
          <a:p>
            <a:pPr>
              <a:buSzPct val="130000"/>
            </a:pPr>
            <a:r>
              <a:rPr lang="ru-RU" sz="25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- в школьных привычках – пропускать занятия, не выполнять </a:t>
            </a:r>
            <a:r>
              <a:rPr lang="ru-RU" sz="2500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д</a:t>
            </a:r>
            <a:r>
              <a:rPr lang="ru-RU" sz="25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/</a:t>
            </a:r>
            <a:r>
              <a:rPr lang="ru-RU" sz="2500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з</a:t>
            </a:r>
            <a:r>
              <a:rPr lang="ru-RU" sz="25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., избегать общения с одноклассниками; проявлять раздражительность, угрюмость; находиться в подавленном настроении;</a:t>
            </a:r>
          </a:p>
          <a:p>
            <a:pPr>
              <a:buSzPct val="130000"/>
            </a:pPr>
            <a:r>
              <a:rPr lang="ru-RU" sz="25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- замкнуться от семьи и друзей;</a:t>
            </a:r>
          </a:p>
          <a:p>
            <a:pPr>
              <a:buSzPct val="130000"/>
            </a:pPr>
            <a:r>
              <a:rPr lang="ru-RU" sz="25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- быть чрезмерно деятельным или, наоборот, безразличным к окружающему миру; ощущать попеременно то внезапную эйфорию, то приступы отчаяния.</a:t>
            </a:r>
          </a:p>
          <a:p>
            <a:endParaRPr lang="ru-RU" dirty="0"/>
          </a:p>
        </p:txBody>
      </p:sp>
      <p:pic>
        <p:nvPicPr>
          <p:cNvPr id="10242" name="Picture 2" descr="H:\Documents and Settings\user\Рабочий стол\Суицид\images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86446" y="214289"/>
            <a:ext cx="3357586" cy="2357455"/>
          </a:xfrm>
          <a:prstGeom prst="rect">
            <a:avLst/>
          </a:prstGeom>
          <a:noFill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785794"/>
            <a:ext cx="6036770" cy="164307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СИТУАЦИОННЫЕ признаки: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2844" y="2786058"/>
            <a:ext cx="8786874" cy="3929090"/>
          </a:xfrm>
        </p:spPr>
        <p:txBody>
          <a:bodyPr>
            <a:normAutofit lnSpcReduction="10000"/>
          </a:bodyPr>
          <a:lstStyle/>
          <a:p>
            <a:pPr lvl="0">
              <a:buSzPct val="130000"/>
              <a:buFont typeface="Arial" pitchFamily="34" charset="0"/>
              <a:buChar char="•"/>
            </a:pPr>
            <a:r>
              <a:rPr lang="ru-RU" sz="21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Социально изолирован (не имеет друзей или имеет только одного друга), чувствуют себя отверженным. </a:t>
            </a:r>
          </a:p>
          <a:p>
            <a:pPr lvl="0">
              <a:buSzPct val="130000"/>
              <a:buFont typeface="Arial" pitchFamily="34" charset="0"/>
              <a:buChar char="•"/>
            </a:pPr>
            <a:r>
              <a:rPr lang="ru-RU" sz="21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Живет в нестабильном окружении (серьезный кризис в семье – в отношениях с родителями или родителей друг с другом); алкоголизм – личная или семейная проблема);</a:t>
            </a:r>
          </a:p>
          <a:p>
            <a:pPr lvl="0">
              <a:buSzPct val="130000"/>
              <a:buFont typeface="Arial" pitchFamily="34" charset="0"/>
              <a:buChar char="•"/>
            </a:pPr>
            <a:r>
              <a:rPr lang="ru-RU" sz="21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Ощущает себя жертвой насилия – физического, сексуального или эмоционального.</a:t>
            </a:r>
          </a:p>
          <a:p>
            <a:pPr lvl="0">
              <a:buSzPct val="130000"/>
              <a:buFont typeface="Arial" pitchFamily="34" charset="0"/>
              <a:buChar char="•"/>
            </a:pPr>
            <a:r>
              <a:rPr lang="ru-RU" sz="21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Предпринимал раньше попытки суицида.</a:t>
            </a:r>
          </a:p>
          <a:p>
            <a:pPr lvl="0">
              <a:buSzPct val="130000"/>
              <a:buFont typeface="Arial" pitchFamily="34" charset="0"/>
              <a:buChar char="•"/>
            </a:pPr>
            <a:r>
              <a:rPr lang="ru-RU" sz="21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Имеет склонность к самоубийству в последствие того, что оно совершалось кем-то из друзей, знакомых или членов семьи.</a:t>
            </a:r>
          </a:p>
          <a:p>
            <a:pPr lvl="0">
              <a:buSzPct val="130000"/>
              <a:buFont typeface="Arial" pitchFamily="34" charset="0"/>
              <a:buChar char="•"/>
            </a:pPr>
            <a:r>
              <a:rPr lang="ru-RU" sz="21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Перенес тяжелую потерю (смерть кого-то из близких, развод родителей).</a:t>
            </a:r>
          </a:p>
          <a:p>
            <a:pPr lvl="0">
              <a:buSzPct val="130000"/>
              <a:buFont typeface="Arial" pitchFamily="34" charset="0"/>
              <a:buChar char="•"/>
            </a:pPr>
            <a:r>
              <a:rPr lang="ru-RU" sz="21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Слишком критически настроен по отношению к себе.</a:t>
            </a:r>
          </a:p>
          <a:p>
            <a:endParaRPr lang="ru-RU" dirty="0"/>
          </a:p>
        </p:txBody>
      </p:sp>
      <p:pic>
        <p:nvPicPr>
          <p:cNvPr id="6146" name="Picture 2" descr="H:\Documents and Settings\user\Рабочий стол\Суицид\images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768" y="0"/>
            <a:ext cx="2000232" cy="2536800"/>
          </a:xfrm>
          <a:prstGeom prst="rect">
            <a:avLst/>
          </a:prstGeom>
          <a:noFill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Модульная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264</TotalTime>
  <Words>638</Words>
  <Application>Microsoft Office PowerPoint</Application>
  <PresentationFormat>Экран (4:3)</PresentationFormat>
  <Paragraphs>76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Модульная</vt:lpstr>
      <vt:lpstr>Причины подросткового суицида. Роль взрослых в оказании помощи подростку в кризисных ситуациях.  </vt:lpstr>
      <vt:lpstr>Почему же подростки пытаются покончить собой? Какие причины, факторы могут способствовать принятию такого решения? Какие дети могут совершить такой поступок? Чем объяснить растущее количество самоубийств?  </vt:lpstr>
      <vt:lpstr>Причины:</vt:lpstr>
      <vt:lpstr>Самая основная причина суицида –  НЕПОНИМАНИЕ.</vt:lpstr>
      <vt:lpstr>Попытка самоубийства – это крик о помощи, желание привлечь внимание к своей беде или вызвать сочувствие окружающих.  Поднимая на себя руку, ребенок прибегает к последнему аргументу в споре с родителями.  </vt:lpstr>
      <vt:lpstr>Как распознать подростка, обдумывающего самоубийство? </vt:lpstr>
      <vt:lpstr>СЛОВЕСНЫЕ признаки: </vt:lpstr>
      <vt:lpstr>ПОВЕДЕНЧЕСКИЕ признаки: </vt:lpstr>
      <vt:lpstr>СИТУАЦИОННЫЕ признаки: </vt:lpstr>
      <vt:lpstr>Что делать? </vt:lpstr>
      <vt:lpstr>ЧТО МОЖЕТ  УДЕРЖАТЬ подростка от суицида: </vt:lpstr>
      <vt:lpstr>Поддержка</vt:lpstr>
      <vt:lpstr>СОВЕТЫ ДЛЯ РОДИТЕЛЕЙ ПО</vt:lpstr>
      <vt:lpstr>Кто, если не вы?!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Причины подросткового суицида. Роль взрослых в оказании помощи подростку в кризисных ситуациях.</dc:title>
  <dc:creator>Психолог</dc:creator>
  <cp:lastModifiedBy>Психолог</cp:lastModifiedBy>
  <cp:revision>27</cp:revision>
  <dcterms:modified xsi:type="dcterms:W3CDTF">2018-10-03T13:43:47Z</dcterms:modified>
</cp:coreProperties>
</file>